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1" r:id="rId6"/>
    <p:sldId id="260" r:id="rId7"/>
    <p:sldId id="319" r:id="rId8"/>
    <p:sldId id="262" r:id="rId9"/>
    <p:sldId id="263" r:id="rId10"/>
    <p:sldId id="264" r:id="rId11"/>
    <p:sldId id="265" r:id="rId12"/>
    <p:sldId id="281" r:id="rId13"/>
    <p:sldId id="296" r:id="rId14"/>
    <p:sldId id="266" r:id="rId15"/>
    <p:sldId id="268" r:id="rId16"/>
    <p:sldId id="267" r:id="rId17"/>
    <p:sldId id="271" r:id="rId18"/>
    <p:sldId id="269" r:id="rId19"/>
    <p:sldId id="298" r:id="rId20"/>
    <p:sldId id="270" r:id="rId21"/>
    <p:sldId id="273" r:id="rId22"/>
    <p:sldId id="272" r:id="rId23"/>
    <p:sldId id="312" r:id="rId24"/>
    <p:sldId id="317" r:id="rId25"/>
    <p:sldId id="315" r:id="rId26"/>
    <p:sldId id="313" r:id="rId27"/>
    <p:sldId id="282" r:id="rId28"/>
    <p:sldId id="318" r:id="rId29"/>
    <p:sldId id="283" r:id="rId30"/>
    <p:sldId id="324" r:id="rId31"/>
    <p:sldId id="325" r:id="rId32"/>
    <p:sldId id="329" r:id="rId33"/>
    <p:sldId id="330" r:id="rId34"/>
    <p:sldId id="287" r:id="rId35"/>
    <p:sldId id="327" r:id="rId36"/>
    <p:sldId id="326" r:id="rId37"/>
    <p:sldId id="328" r:id="rId38"/>
    <p:sldId id="331" r:id="rId39"/>
    <p:sldId id="332" r:id="rId40"/>
    <p:sldId id="333" r:id="rId41"/>
    <p:sldId id="334" r:id="rId42"/>
    <p:sldId id="335" r:id="rId43"/>
    <p:sldId id="336" r:id="rId44"/>
    <p:sldId id="338" r:id="rId45"/>
    <p:sldId id="310" r:id="rId46"/>
    <p:sldId id="339" r:id="rId47"/>
    <p:sldId id="340" r:id="rId48"/>
    <p:sldId id="341" r:id="rId49"/>
    <p:sldId id="320" r:id="rId50"/>
    <p:sldId id="321" r:id="rId51"/>
    <p:sldId id="322" r:id="rId52"/>
    <p:sldId id="323" r:id="rId53"/>
    <p:sldId id="31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computer engineering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Department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gerian" pitchFamily="82" charset="0"/>
              </a:rPr>
              <a:t>Lab assistant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99910"/>
              </p:ext>
            </p:extLst>
          </p:nvPr>
        </p:nvGraphicFramePr>
        <p:xfrm>
          <a:off x="457200" y="1752600"/>
          <a:ext cx="8077200" cy="2100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429000"/>
                <a:gridCol w="2019300"/>
                <a:gridCol w="2019300"/>
              </a:tblGrid>
              <a:tr h="923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Name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Qualification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Experience in Years.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884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Mr. A. R </a:t>
                      </a:r>
                      <a:r>
                        <a:rPr lang="en-US" sz="2400" dirty="0" err="1" smtClean="0"/>
                        <a:t>Dharmadhikari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COPA, BA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    22</a:t>
                      </a:r>
                      <a:endParaRPr lang="en-US" sz="2400" dirty="0"/>
                    </a:p>
                  </a:txBody>
                  <a:tcPr/>
                </a:tc>
              </a:tr>
              <a:tr h="5884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Ms. N. D. </a:t>
                      </a:r>
                      <a:r>
                        <a:rPr lang="en-US" sz="2400" dirty="0" err="1" smtClean="0"/>
                        <a:t>Hishobe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Diploma in IT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    22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Laboratory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56621"/>
              </p:ext>
            </p:extLst>
          </p:nvPr>
        </p:nvGraphicFramePr>
        <p:xfrm>
          <a:off x="457200" y="990598"/>
          <a:ext cx="8305800" cy="501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79"/>
                <a:gridCol w="3055908"/>
                <a:gridCol w="1958915"/>
                <a:gridCol w="2350698"/>
              </a:tblGrid>
              <a:tr h="101355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Lab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Major Equipments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Cost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883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INTERNET 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20, LCD PROJECTOR , UPS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585456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PROGRAMMING LAB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16, UPS , LCD PROJECTOR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848047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O.S. 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 17, UPS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1091670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NETWORK 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16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686997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HARDWARE</a:t>
                      </a:r>
                      <a:r>
                        <a:rPr lang="en-US" sz="2000" baseline="0" dirty="0" smtClean="0"/>
                        <a:t> LAB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MICROPROCESSOR</a:t>
                      </a:r>
                      <a:r>
                        <a:rPr lang="en-US" sz="2000" baseline="0" dirty="0" smtClean="0"/>
                        <a:t> KITS, PRINTERS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314317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Result Analysis – 2016-17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218218"/>
              </p:ext>
            </p:extLst>
          </p:nvPr>
        </p:nvGraphicFramePr>
        <p:xfrm>
          <a:off x="457200" y="1905000"/>
          <a:ext cx="83058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300"/>
                <a:gridCol w="1384300"/>
                <a:gridCol w="1384300"/>
                <a:gridCol w="1384300"/>
                <a:gridCol w="1320800"/>
                <a:gridCol w="1447800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Class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Total 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Clear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Failed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ATKT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% Passing 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CO1G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63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53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4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84.14%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CO3G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75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35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16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24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78.66%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CO5G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66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60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1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98.48%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>
                <a:latin typeface="Algerian" pitchFamily="82" charset="0"/>
              </a:rPr>
              <a:t>Lab Assistant </a:t>
            </a:r>
            <a:r>
              <a:rPr lang="en-US" dirty="0" smtClean="0">
                <a:latin typeface="Algerian" pitchFamily="82" charset="0"/>
              </a:rPr>
              <a:t/>
            </a:r>
            <a:br>
              <a:rPr lang="en-US" dirty="0" smtClean="0">
                <a:latin typeface="Algerian" pitchFamily="82" charset="0"/>
              </a:rPr>
            </a:br>
            <a:r>
              <a:rPr lang="en-US" sz="4000" dirty="0" err="1" smtClean="0">
                <a:latin typeface="Algerian" pitchFamily="82" charset="0"/>
              </a:rPr>
              <a:t>mr.</a:t>
            </a:r>
            <a:r>
              <a:rPr lang="en-US" sz="4000" dirty="0" smtClean="0">
                <a:latin typeface="Algerian" pitchFamily="82" charset="0"/>
              </a:rPr>
              <a:t> a r </a:t>
            </a:r>
            <a:r>
              <a:rPr lang="en-US" sz="4000" dirty="0" err="1" smtClean="0">
                <a:latin typeface="Algerian" pitchFamily="82" charset="0"/>
              </a:rPr>
              <a:t>dharmadhikari</a:t>
            </a:r>
            <a:r>
              <a:rPr lang="en-US" sz="4000" dirty="0" smtClean="0">
                <a:latin typeface="Algerian" pitchFamily="82" charset="0"/>
              </a:rPr>
              <a:t> </a:t>
            </a:r>
            <a:endParaRPr lang="en-US" sz="4000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2" y="1371600"/>
            <a:ext cx="8027988" cy="500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08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848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Internet Lab 	-1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76200"/>
            <a:ext cx="88138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Software Lab -2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763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5168"/>
            <a:ext cx="87629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OS lab -3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10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112"/>
            <a:ext cx="8229600" cy="762000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NETWORK LAB  -5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1066800"/>
            <a:ext cx="4495800" cy="3352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lgerian" pitchFamily="82" charset="0"/>
              </a:rPr>
              <a:t>Department of computer engineering </a:t>
            </a:r>
            <a:endParaRPr lang="en-US" sz="4000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Hardware lab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19200"/>
            <a:ext cx="7391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8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5386" y="148771"/>
            <a:ext cx="8229600" cy="765629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gerian" pitchFamily="82" charset="0"/>
              </a:rPr>
              <a:t>COMPUTER LAB </a:t>
            </a:r>
            <a:endParaRPr lang="en-US" sz="32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6" y="1295400"/>
            <a:ext cx="7848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386" y="148771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gerian" pitchFamily="82" charset="0"/>
              </a:rPr>
              <a:t>h/w lab -6 : motherboard observation </a:t>
            </a:r>
            <a:endParaRPr lang="en-US" sz="32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Documents and Settings\Sonal\My Documents\Downloads\IMG_20160218_1505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490" y="562130"/>
            <a:ext cx="8474020" cy="60931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51220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lgerian" pitchFamily="82" charset="0"/>
              </a:rPr>
              <a:t>COMPUTER H/W  LAB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Digital classroom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12290" name="Picture 2" descr="C:\Documents and Settings\Sonal\My Documents\Downloads\IMG_20160218_1027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7772399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Documents and Settings\Sonal\My Documents\Downloads\IMG_20160218_1026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172" y="152400"/>
            <a:ext cx="830580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2340"/>
            <a:ext cx="8229600" cy="38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gerian" pitchFamily="82" charset="0"/>
              </a:rPr>
              <a:t>FACULTY TRAINING DEPUTATIONS</a:t>
            </a:r>
            <a:endParaRPr lang="en-US" sz="2400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7718"/>
              </p:ext>
            </p:extLst>
          </p:nvPr>
        </p:nvGraphicFramePr>
        <p:xfrm>
          <a:off x="380999" y="457199"/>
          <a:ext cx="8305800" cy="6271491"/>
        </p:xfrm>
        <a:graphic>
          <a:graphicData uri="http://schemas.openxmlformats.org/drawingml/2006/table">
            <a:tbl>
              <a:tblPr/>
              <a:tblGrid>
                <a:gridCol w="609601"/>
                <a:gridCol w="1371600"/>
                <a:gridCol w="3048000"/>
                <a:gridCol w="2133600"/>
                <a:gridCol w="1142999"/>
              </a:tblGrid>
              <a:tr h="3414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Sr.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No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Name of staff completed Training in Previous Academic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Year </a:t>
                      </a: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2015-16 </a:t>
                      </a: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and </a:t>
                      </a: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2016-17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7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Name of the Staff 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Training</a:t>
                      </a:r>
                      <a:r>
                        <a:rPr lang="en-US" sz="1050" b="1" baseline="0" dirty="0" smtClean="0">
                          <a:latin typeface="Cambria"/>
                          <a:ea typeface="Calibri"/>
                          <a:cs typeface="Times New Roman"/>
                        </a:rPr>
                        <a:t> / Workshop / Content Updating 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latin typeface="Calibri"/>
                          <a:ea typeface="Calibri"/>
                          <a:cs typeface="Times New Roman"/>
                        </a:rPr>
                        <a:t>Venue/ Place</a:t>
                      </a:r>
                      <a:endParaRPr lang="en-US" sz="105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Any Other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02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01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Mr. S V </a:t>
                      </a: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Chavan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G P Nanded         [2 weeks]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EDP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MSBEC  ISTE       [2 weeks]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Information to Research Methodology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3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MSBEC  ISTE      [2 weeks]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DBMS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50">
                        <a:latin typeface="DV-TTNatraj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Govt Residential Women’s Polytechnic latur  4/01/2016 to 9/01/2016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Workshop on </a:t>
                      </a: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Matlab</a:t>
                      </a: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 Simulation and Programming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50">
                        <a:latin typeface="DV-TTNatraj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02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Mr. S V </a:t>
                      </a: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Kendre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NIITTR, Pune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18/06/2012 to 22/06/2012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Staff Development Program Management of CDTP scheme , Phase –I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NIITTR, Pune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02/06/2014 to 06/06/2014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Staff Development Program Management of CDTP scheme,  Phase II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MCE Society Institution of Pharmacy   23/6/2014 to 04/7/2014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Induction, Phase -I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Yashada</a:t>
                      </a: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 Pune   29/07/2013 to 07/09/2013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Foundation course , Phase I, II, III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NIITTR, Bhopal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12/01/2015 to 23/01/2015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Staff Development Program Management of CDTP scheme,  Phase II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Govt Engineering Karad 19/12/2015 to 23/12/2015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HADOP workshop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28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03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Ms. R D </a:t>
                      </a: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Kasar</a:t>
                      </a: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AICTE Recognized Short Term Course   7/10/2013   to 11/10/2013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Linux Server Administration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AICTE Recognized  03/03/2014   to 07/03/2014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Personality Development Through Positive Thinking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04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Ms. M G Mulge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Govt Residential Women’s Polytechnic latur  4/01/2016 to 9/01/2016 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Workshop on </a:t>
                      </a:r>
                      <a:r>
                        <a:rPr lang="en-US" sz="1000" dirty="0" err="1">
                          <a:latin typeface="Cambria"/>
                          <a:ea typeface="Calibri"/>
                          <a:cs typeface="Times New Roman"/>
                        </a:rPr>
                        <a:t>Matlab</a:t>
                      </a:r>
                      <a:r>
                        <a:rPr lang="en-US" sz="1000" dirty="0">
                          <a:latin typeface="Cambria"/>
                          <a:ea typeface="Calibri"/>
                          <a:cs typeface="Times New Roman"/>
                        </a:rPr>
                        <a:t> Simulation and Programming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2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05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Mr. S. L Salunke, Tech.Lab Asst.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Maharashtra Prashaskiya prabodhini, Paithan ( Jan.2016)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mbria"/>
                          <a:ea typeface="Calibri"/>
                          <a:cs typeface="Times New Roman"/>
                        </a:rPr>
                        <a:t>Refresher  Training prgoramme.</a:t>
                      </a: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81000" y="62340"/>
            <a:ext cx="8229600" cy="38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gerian" pitchFamily="82" charset="0"/>
              </a:rPr>
              <a:t>FACULTY TRAINING DEPUTATIONS</a:t>
            </a:r>
            <a:endParaRPr lang="en-US" sz="2400" dirty="0">
              <a:latin typeface="Algerian" pitchFamily="8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02814"/>
              </p:ext>
            </p:extLst>
          </p:nvPr>
        </p:nvGraphicFramePr>
        <p:xfrm>
          <a:off x="380999" y="457199"/>
          <a:ext cx="8305800" cy="5808388"/>
        </p:xfrm>
        <a:graphic>
          <a:graphicData uri="http://schemas.openxmlformats.org/drawingml/2006/table">
            <a:tbl>
              <a:tblPr/>
              <a:tblGrid>
                <a:gridCol w="381001"/>
                <a:gridCol w="1447800"/>
                <a:gridCol w="2819400"/>
                <a:gridCol w="1905000"/>
                <a:gridCol w="1752599"/>
              </a:tblGrid>
              <a:tr h="3414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Sr.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No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Name of staff completed Training in Previous Academic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Year </a:t>
                      </a: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2015-16 </a:t>
                      </a: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and </a:t>
                      </a: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2016-17 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7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Name of the Staff 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latin typeface="Cambria"/>
                          <a:ea typeface="Calibri"/>
                          <a:cs typeface="Times New Roman"/>
                        </a:rPr>
                        <a:t>Training</a:t>
                      </a:r>
                      <a:r>
                        <a:rPr lang="en-US" sz="1050" b="1" baseline="0" dirty="0" smtClean="0">
                          <a:latin typeface="Cambria"/>
                          <a:ea typeface="Calibri"/>
                          <a:cs typeface="Times New Roman"/>
                        </a:rPr>
                        <a:t> / Workshop / Content Updating 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latin typeface="Calibri"/>
                          <a:ea typeface="Calibri"/>
                          <a:cs typeface="Times New Roman"/>
                        </a:rPr>
                        <a:t>Venue/ Place</a:t>
                      </a:r>
                      <a:endParaRPr lang="en-US" sz="105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latin typeface="Cambria"/>
                          <a:ea typeface="Calibri"/>
                          <a:cs typeface="Times New Roman"/>
                        </a:rPr>
                        <a:t>Any Other</a:t>
                      </a:r>
                      <a:endParaRPr lang="en-US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0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mbria"/>
                          <a:ea typeface="Calibri"/>
                          <a:cs typeface="Times New Roman"/>
                        </a:rPr>
                        <a:t>06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Ms. M  G</a:t>
                      </a:r>
                      <a:r>
                        <a:rPr lang="en-US" sz="1000" baseline="0" dirty="0" smtClean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000" baseline="0" dirty="0" err="1" smtClean="0">
                          <a:latin typeface="Calibri"/>
                          <a:ea typeface="Calibri"/>
                          <a:cs typeface="Times New Roman"/>
                        </a:rPr>
                        <a:t>Mulge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“ Basic Chemicals in </a:t>
                      </a:r>
                      <a:r>
                        <a:rPr lang="en-US" sz="1000" dirty="0" err="1" smtClean="0">
                          <a:latin typeface="Calibri"/>
                          <a:ea typeface="Calibri"/>
                          <a:cs typeface="Times New Roman"/>
                        </a:rPr>
                        <a:t>nano</a:t>
                      </a:r>
                      <a:r>
                        <a:rPr lang="en-US" sz="1000" baseline="0" dirty="0" smtClean="0">
                          <a:latin typeface="Calibri"/>
                          <a:ea typeface="Calibri"/>
                          <a:cs typeface="Times New Roman"/>
                        </a:rPr>
                        <a:t> Technology” Duration 23/05/2016 to 28/05/2016 one week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Govt.</a:t>
                      </a:r>
                      <a:r>
                        <a:rPr lang="en-US" sz="1000" baseline="0" dirty="0" smtClean="0">
                          <a:latin typeface="Calibri"/>
                          <a:ea typeface="Calibri"/>
                          <a:cs typeface="Times New Roman"/>
                        </a:rPr>
                        <a:t> Engineering college of </a:t>
                      </a:r>
                      <a:r>
                        <a:rPr lang="en-US" sz="1000" baseline="0" dirty="0" err="1" smtClean="0">
                          <a:latin typeface="Calibri"/>
                          <a:ea typeface="Calibri"/>
                          <a:cs typeface="Times New Roman"/>
                        </a:rPr>
                        <a:t>Karad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Phase –</a:t>
                      </a:r>
                      <a:r>
                        <a:rPr lang="en-US" sz="1000" baseline="0" dirty="0" smtClean="0">
                          <a:latin typeface="Calibri"/>
                          <a:ea typeface="Calibri"/>
                          <a:cs typeface="Times New Roman"/>
                        </a:rPr>
                        <a:t> I Induction Training program for faculty development by NITTTR Bhopal duration 30/5/2016 to 10/06/2016  Two weeks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CMASS Engineering college of Aurangabad, </a:t>
                      </a:r>
                      <a:r>
                        <a:rPr lang="en-US" sz="1000" dirty="0" err="1" smtClean="0">
                          <a:latin typeface="Calibri"/>
                          <a:ea typeface="Calibri"/>
                          <a:cs typeface="Times New Roman"/>
                        </a:rPr>
                        <a:t>Paithan</a:t>
                      </a:r>
                      <a:r>
                        <a:rPr lang="en-US" sz="1000" dirty="0" smtClean="0">
                          <a:latin typeface="Calibri"/>
                          <a:ea typeface="Calibri"/>
                          <a:cs typeface="Times New Roman"/>
                        </a:rPr>
                        <a:t> Road 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50">
                        <a:latin typeface="DV-TTNatraj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mbria"/>
                          <a:ea typeface="Calibri"/>
                          <a:cs typeface="Times New Roman"/>
                        </a:rPr>
                        <a:t>07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Mrs. J R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Hange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HOD of Computer Department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" Outcome Based Education (OBE0 Philosophy and NBA Awareness" Duration 9/01/2017 to 13/01/2017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Sponserd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by DTE at G P Pune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"Curriculum Revision Workshop” Duration 12/01/16 to 14/01/16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at NITTTR ,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extenssion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Center Pune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2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Personality Development" Duration 12/2/2016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at G.P. Pune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" Orientation Training on Learning Management System (LMS0 </a:t>
                      </a:r>
                      <a:r>
                        <a:rPr lang="en-US" sz="1000" baseline="0" dirty="0" smtClean="0">
                          <a:latin typeface="+mn-lt"/>
                          <a:ea typeface="Calibri"/>
                          <a:cs typeface="Times New Roman"/>
                        </a:rPr>
                        <a:t>) 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for e-Learning Duration 29/12/2016 to 31/12/2016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At YASHADA Pune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8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First Course detailing Workshop for 1st group Third Semester Program 8/11/2016 to 10/11/2016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at NITTTR, Extension Center Pune Duration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28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Cambria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mbria"/>
                          <a:ea typeface="Calibri"/>
                          <a:cs typeface="Times New Roman"/>
                        </a:rPr>
                        <a:t>09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Ms. R D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Kasar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Lecturer Computer Engineering attended TEQIP " Pedagogy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toSynergogy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-An Innovative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Statargy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for Progressive Education "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At Govt.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Engi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.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Jalgaon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Lecture Computer Engineering Attended " BEST- Basic Employability skill Training " Duration 23/01/2017 to  3/2/2017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at NITTTR Bhopal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Cambria"/>
                          <a:ea typeface="Calibri"/>
                          <a:cs typeface="Times New Roman"/>
                        </a:rPr>
                        <a:t>10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      Mrs.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Patil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 A S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Lecturer Computer </a:t>
                      </a:r>
                      <a:r>
                        <a:rPr lang="en-US" sz="1000" dirty="0" err="1" smtClean="0">
                          <a:latin typeface="+mn-lt"/>
                          <a:ea typeface="Calibri"/>
                          <a:cs typeface="Times New Roman"/>
                        </a:rPr>
                        <a:t>Engi</a:t>
                      </a: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. Dept. attended Workshop " Biology for Engineers 9/1/2017 to 13/1/2017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+mn-lt"/>
                          <a:ea typeface="Calibri"/>
                          <a:cs typeface="Times New Roman"/>
                        </a:rPr>
                        <a:t>" at COEP Pune Duration 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35656" marR="356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INDUSTRIAL VISITS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886993"/>
              </p:ext>
            </p:extLst>
          </p:nvPr>
        </p:nvGraphicFramePr>
        <p:xfrm>
          <a:off x="457199" y="914399"/>
          <a:ext cx="8305802" cy="472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604"/>
                <a:gridCol w="1360495"/>
                <a:gridCol w="1928260"/>
                <a:gridCol w="1128389"/>
                <a:gridCol w="1360495"/>
                <a:gridCol w="1842559"/>
              </a:tblGrid>
              <a:tr h="8822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Sr. 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Name of Industry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Address Contact Details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Semester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Subject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Name of Staff to be involved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1280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BSNL - Bharat Sanchar Nigam Limited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BSNL office, Gandhi Chowk Latur- 413512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CO6G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PPO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Mr. R D Kasar, Mr. R B Salunke , Ms. A J Shashtri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1280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Arty offset industries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MIDC area, </a:t>
                      </a:r>
                      <a:r>
                        <a:rPr lang="en-US" sz="1400" u="none" strike="noStrike" dirty="0" err="1">
                          <a:effectLst/>
                        </a:rPr>
                        <a:t>Hadco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r>
                        <a:rPr lang="en-US" sz="1400" u="none" strike="noStrike" dirty="0">
                          <a:effectLst/>
                        </a:rPr>
                        <a:t> - 413531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CO4G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PPT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Mrs. A. S Patil, Mr. A R. Dharmadhikari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1280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Oriange IT Services Pvt. Ltd. Latur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Near Water Tank, </a:t>
                      </a:r>
                      <a:r>
                        <a:rPr lang="en-US" sz="1400" u="none" strike="noStrike" dirty="0" err="1">
                          <a:effectLst/>
                        </a:rPr>
                        <a:t>Barshi</a:t>
                      </a:r>
                      <a:r>
                        <a:rPr lang="en-US" sz="1400" u="none" strike="noStrike" dirty="0">
                          <a:effectLst/>
                        </a:rPr>
                        <a:t> Road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r>
                        <a:rPr lang="en-US" sz="1400" u="none" strike="noStrike" dirty="0">
                          <a:effectLst/>
                        </a:rPr>
                        <a:t> - 413531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CO5G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Industrial Visit [IPR]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Ms. R D </a:t>
                      </a:r>
                      <a:r>
                        <a:rPr lang="en-US" sz="1400" u="none" strike="noStrike" dirty="0" err="1">
                          <a:effectLst/>
                        </a:rPr>
                        <a:t>Kasar</a:t>
                      </a:r>
                      <a:r>
                        <a:rPr lang="en-US" sz="1400" u="none" strike="noStrike" dirty="0">
                          <a:effectLst/>
                        </a:rPr>
                        <a:t>, Mrs. A S </a:t>
                      </a:r>
                      <a:r>
                        <a:rPr lang="en-US" sz="1400" u="none" strike="noStrike" dirty="0" err="1">
                          <a:effectLst/>
                        </a:rPr>
                        <a:t>Patil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gerian" pitchFamily="82" charset="0"/>
              </a:rPr>
              <a:t> </a:t>
            </a:r>
            <a:r>
              <a:rPr lang="en-US" sz="3100" dirty="0" err="1" smtClean="0">
                <a:latin typeface="Algerian" pitchFamily="82" charset="0"/>
              </a:rPr>
              <a:t>Hod</a:t>
            </a:r>
            <a:r>
              <a:rPr lang="en-US" dirty="0">
                <a:latin typeface="Algerian" pitchFamily="82" charset="0"/>
              </a:rPr>
              <a:t/>
            </a:r>
            <a:br>
              <a:rPr lang="en-US" dirty="0">
                <a:latin typeface="Algerian" pitchFamily="82" charset="0"/>
              </a:rPr>
            </a:br>
            <a:r>
              <a:rPr lang="en-US" dirty="0" err="1" smtClean="0">
                <a:latin typeface="Algerian" pitchFamily="82" charset="0"/>
              </a:rPr>
              <a:t>mrs.</a:t>
            </a:r>
            <a:r>
              <a:rPr lang="en-US" dirty="0" smtClean="0">
                <a:latin typeface="Algerian" pitchFamily="82" charset="0"/>
              </a:rPr>
              <a:t> J. r. </a:t>
            </a:r>
            <a:r>
              <a:rPr lang="en-US" dirty="0" err="1" smtClean="0">
                <a:latin typeface="Algerian" pitchFamily="82" charset="0"/>
              </a:rPr>
              <a:t>hange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2050" name="Picture 2" descr="C:\Users\mgm\Desktop\IMG_20170303_1651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25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29" y="152400"/>
            <a:ext cx="8229600" cy="835755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Visit at BSNL </a:t>
            </a:r>
            <a:r>
              <a:rPr lang="en-US" dirty="0" err="1" smtClean="0">
                <a:latin typeface="Algerian" pitchFamily="82" charset="0"/>
              </a:rPr>
              <a:t>Latur</a:t>
            </a: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9" y="990601"/>
            <a:ext cx="8915400" cy="581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7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51" y="21021"/>
            <a:ext cx="8229600" cy="60960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lgerian" pitchFamily="82" charset="0"/>
              </a:rPr>
              <a:t>Arty offset Printing Technology 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62999" cy="610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5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8679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2151" y="21021"/>
            <a:ext cx="82296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>
                <a:latin typeface="Algerian" pitchFamily="82" charset="0"/>
              </a:rPr>
              <a:t>Oriange</a:t>
            </a:r>
            <a:r>
              <a:rPr lang="en-US" sz="3600" dirty="0" smtClean="0">
                <a:latin typeface="Algerian" pitchFamily="82" charset="0"/>
              </a:rPr>
              <a:t> </a:t>
            </a:r>
            <a:r>
              <a:rPr lang="en-US" sz="3600" dirty="0" err="1" smtClean="0">
                <a:latin typeface="Algerian" pitchFamily="82" charset="0"/>
              </a:rPr>
              <a:t>Pvt</a:t>
            </a:r>
            <a:r>
              <a:rPr lang="en-US" sz="3600" dirty="0" smtClean="0">
                <a:latin typeface="Algerian" pitchFamily="82" charset="0"/>
              </a:rPr>
              <a:t> Ltd. </a:t>
            </a:r>
            <a:r>
              <a:rPr lang="en-US" sz="3600" dirty="0" err="1" smtClean="0">
                <a:latin typeface="Algerian" pitchFamily="82" charset="0"/>
              </a:rPr>
              <a:t>Latur</a:t>
            </a:r>
            <a:r>
              <a:rPr lang="en-US" sz="3600" dirty="0" smtClean="0">
                <a:latin typeface="Algerian" pitchFamily="82" charset="0"/>
              </a:rPr>
              <a:t> </a:t>
            </a:r>
            <a:endParaRPr lang="en-US" sz="3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86800" cy="639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57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Expert lectures: list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41593"/>
              </p:ext>
            </p:extLst>
          </p:nvPr>
        </p:nvGraphicFramePr>
        <p:xfrm>
          <a:off x="381000" y="1066801"/>
          <a:ext cx="8534401" cy="4952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854"/>
                <a:gridCol w="2525628"/>
                <a:gridCol w="1313242"/>
                <a:gridCol w="1243069"/>
                <a:gridCol w="1243069"/>
                <a:gridCol w="1433539"/>
              </a:tblGrid>
              <a:tr h="777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Sr.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 of Expert Contact Details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Topic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Subject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Semester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 of Inviting Faculty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4860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Mrs. Swami </a:t>
                      </a:r>
                      <a:r>
                        <a:rPr lang="en-US" sz="1400" u="none" strike="noStrike" dirty="0" err="1">
                          <a:effectLst/>
                        </a:rPr>
                        <a:t>Varsha</a:t>
                      </a:r>
                      <a:r>
                        <a:rPr lang="en-US" sz="1400" u="none" strike="noStrike" dirty="0">
                          <a:effectLst/>
                        </a:rPr>
                        <a:t>  VA</a:t>
                      </a:r>
                      <a:r>
                        <a:rPr lang="en-US" sz="1400" u="none" strike="noStrike" baseline="30000" dirty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IT Services Pvt. Ltd.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r>
                        <a:rPr lang="en-US" sz="1400" u="none" strike="noStrike" dirty="0">
                          <a:effectLst/>
                        </a:rPr>
                        <a:t>- 413531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Eithical Hacking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Computer Security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CO5G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A S Patil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12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Cloud Computing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Database Management system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CO3G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90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Sonali</a:t>
                      </a:r>
                      <a:r>
                        <a:rPr lang="en-US" sz="1400" u="none" strike="noStrike" dirty="0">
                          <a:effectLst/>
                        </a:rPr>
                        <a:t> A </a:t>
                      </a:r>
                      <a:r>
                        <a:rPr lang="en-US" sz="1400" u="none" strike="noStrike" dirty="0" err="1">
                          <a:effectLst/>
                        </a:rPr>
                        <a:t>Mustare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Synechis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Aquilam</a:t>
                      </a:r>
                      <a:r>
                        <a:rPr lang="en-US" sz="1400" u="none" strike="noStrike" dirty="0">
                          <a:effectLst/>
                        </a:rPr>
                        <a:t> Solutions Pvt. Ltd. Pune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Awareness about IT Technologies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Operating system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CO5G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A S Patil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89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Programming </a:t>
                      </a:r>
                      <a:r>
                        <a:rPr lang="en-US" sz="1400" u="none" strike="noStrike" dirty="0" err="1">
                          <a:effectLst/>
                        </a:rPr>
                        <a:t>Laguages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CO3G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59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Abhijeet A. More CYIN Solutions Pvt. Ltd. Pune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Internet Security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Software Testing and Security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CO6G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R D Kasar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3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CO4G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69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Mr. Ganesh  STEP- Software Technologies Excellence Program, Hyderabad - 500032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Thought Works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EDP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CO6G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Mr. S V </a:t>
                      </a:r>
                      <a:r>
                        <a:rPr lang="en-US" sz="1400" u="none" strike="noStrike" dirty="0" err="1">
                          <a:effectLst/>
                        </a:rPr>
                        <a:t>Chavan</a:t>
                      </a:r>
                      <a:r>
                        <a:rPr lang="en-US" sz="1400" u="none" strike="noStrike" dirty="0">
                          <a:effectLst/>
                        </a:rPr>
                        <a:t>, Mr. S V </a:t>
                      </a:r>
                      <a:r>
                        <a:rPr lang="en-US" sz="1400" u="none" strike="noStrike" dirty="0" err="1">
                          <a:effectLst/>
                        </a:rPr>
                        <a:t>kendre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6839"/>
            <a:ext cx="8610599" cy="64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6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0677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1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722"/>
            <a:ext cx="8763000" cy="654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0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599"/>
            <a:ext cx="9144000" cy="60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676" y="134796"/>
            <a:ext cx="850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lgerian" pitchFamily="82" charset="0"/>
              </a:rPr>
              <a:t>Varsha</a:t>
            </a:r>
            <a:r>
              <a:rPr lang="en-US" sz="2400" dirty="0" smtClean="0">
                <a:latin typeface="Algerian" pitchFamily="82" charset="0"/>
              </a:rPr>
              <a:t> Swami , Director of </a:t>
            </a:r>
            <a:r>
              <a:rPr lang="en-US" sz="2400" dirty="0" err="1" smtClean="0">
                <a:latin typeface="Algerian" pitchFamily="82" charset="0"/>
              </a:rPr>
              <a:t>Oriange</a:t>
            </a:r>
            <a:r>
              <a:rPr lang="en-US" sz="2400" dirty="0" smtClean="0">
                <a:latin typeface="Algerian" pitchFamily="82" charset="0"/>
              </a:rPr>
              <a:t> Pvt. Ltd . </a:t>
            </a:r>
            <a:r>
              <a:rPr lang="en-US" sz="2400" dirty="0" err="1" smtClean="0">
                <a:latin typeface="Algerian" pitchFamily="82" charset="0"/>
              </a:rPr>
              <a:t>Latur</a:t>
            </a:r>
            <a:r>
              <a:rPr lang="en-US" sz="2400" dirty="0" smtClean="0">
                <a:latin typeface="Algerian" pitchFamily="82" charset="0"/>
              </a:rPr>
              <a:t> </a:t>
            </a:r>
            <a:endParaRPr lang="en-US" sz="24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91599" cy="640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Admission status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375763"/>
              </p:ext>
            </p:extLst>
          </p:nvPr>
        </p:nvGraphicFramePr>
        <p:xfrm>
          <a:off x="228600" y="2286000"/>
          <a:ext cx="8686797" cy="1828800"/>
        </p:xfrm>
        <a:graphic>
          <a:graphicData uri="http://schemas.openxmlformats.org/drawingml/2006/table">
            <a:tbl>
              <a:tblPr/>
              <a:tblGrid>
                <a:gridCol w="791731"/>
                <a:gridCol w="1003989"/>
                <a:gridCol w="577196"/>
                <a:gridCol w="769594"/>
                <a:gridCol w="769594"/>
                <a:gridCol w="888496"/>
                <a:gridCol w="871955"/>
                <a:gridCol w="606060"/>
                <a:gridCol w="791731"/>
                <a:gridCol w="1105125"/>
                <a:gridCol w="511326"/>
              </a:tblGrid>
              <a:tr h="6096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- YEAR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- Year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III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- Year 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Direct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Change Branch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02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03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77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067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8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9144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852" y="147935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lgerian" pitchFamily="82" charset="0"/>
              </a:rPr>
              <a:t>sOnali</a:t>
            </a:r>
            <a:r>
              <a:rPr lang="en-US" sz="2000" dirty="0" smtClean="0">
                <a:latin typeface="Algerian" pitchFamily="82" charset="0"/>
              </a:rPr>
              <a:t> </a:t>
            </a:r>
            <a:r>
              <a:rPr lang="en-US" sz="2000" dirty="0" err="1" smtClean="0">
                <a:latin typeface="Algerian" pitchFamily="82" charset="0"/>
              </a:rPr>
              <a:t>Hanche</a:t>
            </a:r>
            <a:r>
              <a:rPr lang="en-US" sz="2000" dirty="0" smtClean="0">
                <a:latin typeface="Algerian" pitchFamily="82" charset="0"/>
              </a:rPr>
              <a:t> , Director of </a:t>
            </a:r>
            <a:r>
              <a:rPr lang="en-US" sz="2000" dirty="0" err="1" smtClean="0">
                <a:latin typeface="Algerian" pitchFamily="82" charset="0"/>
              </a:rPr>
              <a:t>Synosis</a:t>
            </a:r>
            <a:r>
              <a:rPr lang="en-US" sz="2000" dirty="0" smtClean="0">
                <a:latin typeface="Algerian" pitchFamily="82" charset="0"/>
              </a:rPr>
              <a:t> </a:t>
            </a:r>
            <a:r>
              <a:rPr lang="en-US" sz="2000" dirty="0" err="1" smtClean="0">
                <a:latin typeface="Algerian" pitchFamily="82" charset="0"/>
              </a:rPr>
              <a:t>Equalim</a:t>
            </a:r>
            <a:r>
              <a:rPr lang="en-US" sz="2000" dirty="0" smtClean="0">
                <a:latin typeface="Algerian" pitchFamily="82" charset="0"/>
              </a:rPr>
              <a:t> </a:t>
            </a:r>
            <a:r>
              <a:rPr lang="en-US" sz="2000" dirty="0" err="1" smtClean="0">
                <a:latin typeface="Algerian" pitchFamily="82" charset="0"/>
              </a:rPr>
              <a:t>Pvt</a:t>
            </a:r>
            <a:r>
              <a:rPr lang="en-US" sz="2000" dirty="0" smtClean="0">
                <a:latin typeface="Algerian" pitchFamily="82" charset="0"/>
              </a:rPr>
              <a:t> Ltd, Pune </a:t>
            </a:r>
            <a:endParaRPr lang="en-US" sz="20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4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5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579"/>
            <a:ext cx="48005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8463" y="2597681"/>
            <a:ext cx="4065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gerian" pitchFamily="82" charset="0"/>
              </a:rPr>
              <a:t>Tree Plantations </a:t>
            </a:r>
            <a:endParaRPr lang="en-US" sz="3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86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8229600" cy="25146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Algerian" pitchFamily="82" charset="0"/>
              </a:rPr>
              <a:t>AchievementS</a:t>
            </a:r>
            <a:r>
              <a:rPr lang="en-US" dirty="0" smtClean="0">
                <a:latin typeface="Algerian" pitchFamily="82" charset="0"/>
              </a:rPr>
              <a:t> in INTER ENGINEERING DIPLOMA STATE LEVEL SPORTS FOR GIRLS -2017 </a:t>
            </a:r>
            <a:r>
              <a:rPr lang="en-US" dirty="0" err="1" smtClean="0">
                <a:latin typeface="Algerian" pitchFamily="82" charset="0"/>
              </a:rPr>
              <a:t>pune</a:t>
            </a:r>
            <a:r>
              <a:rPr lang="en-US" dirty="0" smtClean="0">
                <a:latin typeface="Algerian" pitchFamily="82" charset="0"/>
              </a:rPr>
              <a:t/>
            </a:r>
            <a:br>
              <a:rPr lang="en-US" dirty="0" smtClean="0">
                <a:latin typeface="Algerian" pitchFamily="82" charset="0"/>
              </a:rPr>
            </a:b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2400"/>
            <a:ext cx="4371975" cy="64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1828800"/>
            <a:ext cx="3733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Kajal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Budruk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Students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of CO6G Winner 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and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More M.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Mayuri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is the Best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performance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achivers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Virtual Campus Recruitment Process [VCRP] at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Sandipani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Technical Institute, 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Kolpa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.   </a:t>
            </a:r>
          </a:p>
          <a:p>
            <a:pPr algn="just"/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55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28638"/>
            <a:ext cx="82010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2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1"/>
            <a:ext cx="4724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" y="304800"/>
            <a:ext cx="317149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71" y="275896"/>
            <a:ext cx="3152775" cy="627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14" y="304799"/>
            <a:ext cx="3000375" cy="624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2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77293"/>
              </p:ext>
            </p:extLst>
          </p:nvPr>
        </p:nvGraphicFramePr>
        <p:xfrm>
          <a:off x="457198" y="522894"/>
          <a:ext cx="8153402" cy="2552425"/>
        </p:xfrm>
        <a:graphic>
          <a:graphicData uri="http://schemas.openxmlformats.org/drawingml/2006/table">
            <a:tbl>
              <a:tblPr/>
              <a:tblGrid>
                <a:gridCol w="533402"/>
                <a:gridCol w="957731"/>
                <a:gridCol w="1260429"/>
                <a:gridCol w="1080368"/>
                <a:gridCol w="1080368"/>
                <a:gridCol w="1080368"/>
                <a:gridCol w="1080368"/>
                <a:gridCol w="1080368"/>
              </a:tblGrid>
              <a:tr h="326573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Examination Summer 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68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Sr.no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 &amp; Course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 with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Distinction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Second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CO2G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CO4G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CO6G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7192"/>
              </p:ext>
            </p:extLst>
          </p:nvPr>
        </p:nvGraphicFramePr>
        <p:xfrm>
          <a:off x="381000" y="3581400"/>
          <a:ext cx="8305800" cy="2895599"/>
        </p:xfrm>
        <a:graphic>
          <a:graphicData uri="http://schemas.openxmlformats.org/drawingml/2006/table">
            <a:tbl>
              <a:tblPr/>
              <a:tblGrid>
                <a:gridCol w="435639"/>
                <a:gridCol w="1083367"/>
                <a:gridCol w="1283989"/>
                <a:gridCol w="1100561"/>
                <a:gridCol w="1100561"/>
                <a:gridCol w="1100561"/>
                <a:gridCol w="1100561"/>
                <a:gridCol w="1100561"/>
              </a:tblGrid>
              <a:tr h="393959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Examination Winter 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19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Sr.no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 &amp; Course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 with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Distinction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Second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CO1G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CO3G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CO5G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4354"/>
            <a:ext cx="8534400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40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882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Blackadder ITC" pitchFamily="82" charset="0"/>
              </a:rPr>
              <a:t>Thanks…. </a:t>
            </a:r>
            <a:endParaRPr lang="en-US" sz="8000" dirty="0">
              <a:latin typeface="Blackadder ITC" pitchFamily="82" charset="0"/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5638800" y="2286000"/>
            <a:ext cx="2514600" cy="2667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Strength of department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86740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Regular HOD and Regular faculty staff fulfilled as per AICTE norms.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All faculties are holding Post Graduation  higher degree like M-tech / ME related to discipline.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Department has five well equipped labs as per AICTE norms.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Very good academic result of winter 2016 of all classes i.e. 94% -98% is an average.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Student from CO5G &amp; CO3G got out of marks in JPR and AMT respectively.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Got General championship in IEDSS 2017 at Pune, credit goes to Computer department’s participant of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Kho-Kho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Kabbadi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Running sports winners.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Total six expert lectures and three MOU’s completed by computer department within academic year 2016-27.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Total Three Industrial Visits arranged in academic year 2016-17.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Most of the faculty deputed for Training / Workshops/ Curriculum development programed.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College Web-site designed and developed under the coordination of computer department.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Prerequisite knowledge based classes arranged for direct second year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students.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Students of CO6G Winner and Best performance in Virtual Campus Recruitment Process [VCRP] at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Sandipani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Technical Institute,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Kolpa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Weakness of department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Posts of Technical Lab assistants are not fulfilled as per AICTE norms.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Minimum three posts of regular teaching staff required as per Students Strength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Faculty Strength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398483"/>
              </p:ext>
            </p:extLst>
          </p:nvPr>
        </p:nvGraphicFramePr>
        <p:xfrm>
          <a:off x="533400" y="1397000"/>
          <a:ext cx="8153400" cy="470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2438400"/>
                <a:gridCol w="2609850"/>
                <a:gridCol w="2038350"/>
              </a:tblGrid>
              <a:tr h="158857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Particulars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Required as per AICTE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/ PCI and MSBTE Norms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Filled posts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442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HOD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1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rowSpan="3">
                  <a:txBody>
                    <a:bodyPr/>
                    <a:lstStyle/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       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Lecturers (Regular)</a:t>
                      </a:r>
                      <a:endParaRPr 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r>
                        <a:rPr lang="en-US" sz="2400" smtClean="0"/>
                        <a:t>     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5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Lecturers (contract)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0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Lecturers (visiting)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4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gerian" pitchFamily="82" charset="0"/>
              </a:rPr>
              <a:t>Faculty</a:t>
            </a: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02892"/>
              </p:ext>
            </p:extLst>
          </p:nvPr>
        </p:nvGraphicFramePr>
        <p:xfrm>
          <a:off x="228600" y="838200"/>
          <a:ext cx="8610600" cy="4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088"/>
                <a:gridCol w="2355731"/>
                <a:gridCol w="3371131"/>
                <a:gridCol w="2152650"/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Qualification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Experience in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Yrs.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Mrs.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Hange</a:t>
                      </a:r>
                      <a:r>
                        <a:rPr lang="en-US" sz="2000" baseline="0" dirty="0" smtClean="0"/>
                        <a:t> J 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 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22</a:t>
                      </a:r>
                      <a:endParaRPr lang="en-US" sz="20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 </a:t>
                      </a:r>
                      <a:r>
                        <a:rPr lang="en-US" sz="2000" dirty="0" err="1" smtClean="0"/>
                        <a:t>Chavan</a:t>
                      </a:r>
                      <a:r>
                        <a:rPr lang="en-US" sz="2000" dirty="0" smtClean="0"/>
                        <a:t> S V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 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27</a:t>
                      </a:r>
                      <a:endParaRPr lang="en-US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Ms. R. D. </a:t>
                      </a:r>
                      <a:r>
                        <a:rPr lang="en-US" sz="2000" dirty="0" err="1" smtClean="0"/>
                        <a:t>Kasar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M-Tech CSE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13</a:t>
                      </a:r>
                      <a:endParaRPr lang="en-US" sz="2000" dirty="0"/>
                    </a:p>
                  </a:txBody>
                  <a:tcPr/>
                </a:tc>
              </a:tr>
              <a:tr h="37507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 S. V. </a:t>
                      </a:r>
                      <a:r>
                        <a:rPr lang="en-US" sz="2000" dirty="0" err="1" smtClean="0"/>
                        <a:t>Kendre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 dirty="0" smtClean="0"/>
                        <a:t>M-Tech 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/>
                </a:tc>
              </a:tr>
              <a:tr h="353906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Ms. M. G. </a:t>
                      </a:r>
                      <a:r>
                        <a:rPr lang="en-US" sz="2000" dirty="0" err="1" smtClean="0"/>
                        <a:t>Mulge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 dirty="0" smtClean="0"/>
                        <a:t>M-Tech CSE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/>
                </a:tc>
              </a:tr>
              <a:tr h="25653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Mrs.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Patil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ME- CSE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120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 R.</a:t>
                      </a:r>
                      <a:r>
                        <a:rPr lang="en-US" sz="2000" baseline="0" dirty="0" smtClean="0"/>
                        <a:t> B. </a:t>
                      </a:r>
                      <a:r>
                        <a:rPr lang="en-US" sz="2000" baseline="0" dirty="0" err="1" smtClean="0"/>
                        <a:t>Salunke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03</a:t>
                      </a:r>
                      <a:endParaRPr lang="en-US" sz="2000" dirty="0"/>
                    </a:p>
                  </a:txBody>
                  <a:tcPr/>
                </a:tc>
              </a:tr>
              <a:tr h="36660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 </a:t>
                      </a:r>
                      <a:r>
                        <a:rPr lang="en-US" sz="2000" dirty="0" err="1" smtClean="0"/>
                        <a:t>Kulkarni</a:t>
                      </a:r>
                      <a:r>
                        <a:rPr lang="en-US" sz="2000" baseline="0" dirty="0" smtClean="0"/>
                        <a:t> K </a:t>
                      </a:r>
                      <a:r>
                        <a:rPr lang="en-US" sz="2000" baseline="0" dirty="0" err="1" smtClean="0"/>
                        <a:t>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03</a:t>
                      </a:r>
                      <a:endParaRPr lang="en-US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Ms. </a:t>
                      </a:r>
                      <a:r>
                        <a:rPr lang="en-US" sz="2000" dirty="0" err="1" smtClean="0"/>
                        <a:t>Shastri</a:t>
                      </a:r>
                      <a:r>
                        <a:rPr lang="en-US" sz="2000" baseline="0" dirty="0" smtClean="0"/>
                        <a:t> A. J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ME-Appeared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</a:tr>
              <a:tr h="40047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Ms.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Pawar</a:t>
                      </a:r>
                      <a:r>
                        <a:rPr lang="en-US" sz="2000" baseline="0" dirty="0" smtClean="0"/>
                        <a:t> P A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 Electrical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1492</Words>
  <Application>Microsoft Office PowerPoint</Application>
  <PresentationFormat>On-screen Show (4:3)</PresentationFormat>
  <Paragraphs>438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computer engineering </vt:lpstr>
      <vt:lpstr>Department of computer engineering </vt:lpstr>
      <vt:lpstr> Hod mrs. J. r. hange</vt:lpstr>
      <vt:lpstr>Admission status</vt:lpstr>
      <vt:lpstr>PowerPoint Presentation</vt:lpstr>
      <vt:lpstr>Strength of department </vt:lpstr>
      <vt:lpstr>Weakness of department </vt:lpstr>
      <vt:lpstr>PowerPoint Presentation</vt:lpstr>
      <vt:lpstr>Faculty </vt:lpstr>
      <vt:lpstr>Lab assistant</vt:lpstr>
      <vt:lpstr>Laboratory </vt:lpstr>
      <vt:lpstr>Result Analysis – 2016-17</vt:lpstr>
      <vt:lpstr>Lab Assistant  mr. a r dharmadhikari </vt:lpstr>
      <vt:lpstr>Internet Lab  -1 </vt:lpstr>
      <vt:lpstr>PowerPoint Presentation</vt:lpstr>
      <vt:lpstr>Software Lab -2</vt:lpstr>
      <vt:lpstr>PowerPoint Presentation</vt:lpstr>
      <vt:lpstr>OS lab -3 </vt:lpstr>
      <vt:lpstr>NETWORK LAB  -5 </vt:lpstr>
      <vt:lpstr>Hardware lab</vt:lpstr>
      <vt:lpstr>COMPUTER LAB </vt:lpstr>
      <vt:lpstr>h/w lab -6 : motherboard observation </vt:lpstr>
      <vt:lpstr>PowerPoint Presentation</vt:lpstr>
      <vt:lpstr>PowerPoint Presentation</vt:lpstr>
      <vt:lpstr>Digital classroom</vt:lpstr>
      <vt:lpstr>PowerPoint Presentation</vt:lpstr>
      <vt:lpstr>FACULTY TRAINING DEPUTATIONS</vt:lpstr>
      <vt:lpstr>FACULTY TRAINING DEPUTATIONS</vt:lpstr>
      <vt:lpstr>INDUSTRIAL VISITS </vt:lpstr>
      <vt:lpstr>Visit at BSNL Latur </vt:lpstr>
      <vt:lpstr>Arty offset Printing Technology </vt:lpstr>
      <vt:lpstr>PowerPoint Presentation</vt:lpstr>
      <vt:lpstr>PowerPoint Presentation</vt:lpstr>
      <vt:lpstr>Expert lectures: list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AchievementS in INTER ENGINEERING DIPLOMA STATE LEVEL SPORTS FOR GIRLS -2017 pune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Thanks….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 </dc:title>
  <dc:creator/>
  <cp:lastModifiedBy>mgm</cp:lastModifiedBy>
  <cp:revision>251</cp:revision>
  <dcterms:created xsi:type="dcterms:W3CDTF">2006-08-16T00:00:00Z</dcterms:created>
  <dcterms:modified xsi:type="dcterms:W3CDTF">2017-03-07T09:11:26Z</dcterms:modified>
</cp:coreProperties>
</file>